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64350" cy="915035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-3924" y="-2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5D8C0-2BF6-493E-AD6D-B9CCB2790F3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441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CB8AC-893A-4195-AFB0-1FC235653A3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799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A04A0-6DFD-4CAD-8503-A412D9F6C94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15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BE9A8-10BF-4FC6-8841-AFF313C08C6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984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32334-AED6-406D-AAEE-35E3E782F3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6500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3A92D-806F-4367-9E2F-741AFCED82B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2802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E12A3-9A31-437E-AC9E-FB8771E31C2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640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1F472-A8DB-4164-9FC4-E560957D8E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83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1B0DD-72D9-4040-A6F0-4930136AE92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42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A5A49-CD5A-400D-AE3E-252BA06D270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3209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00AAB-6A12-43C7-AB01-AC3FD8C1705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492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0A7BD6B6-F83C-475B-9D2E-6EE61B60F87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8"/>
          <p:cNvGrpSpPr>
            <a:grpSpLocks/>
          </p:cNvGrpSpPr>
          <p:nvPr/>
        </p:nvGrpSpPr>
        <p:grpSpPr bwMode="auto">
          <a:xfrm>
            <a:off x="1196975" y="3059113"/>
            <a:ext cx="4175125" cy="3840162"/>
            <a:chOff x="709" y="1247"/>
            <a:chExt cx="2630" cy="2419"/>
          </a:xfrm>
        </p:grpSpPr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709" y="2744"/>
              <a:ext cx="2630" cy="9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just">
                <a:tabLst>
                  <a:tab pos="344488" algn="l"/>
                  <a:tab pos="4022725" algn="l"/>
                  <a:tab pos="4479925" algn="l"/>
                  <a:tab pos="4937125" algn="l"/>
                  <a:tab pos="5394325" algn="l"/>
                </a:tabLst>
              </a:pPr>
              <a:r>
                <a:rPr lang="en-GB" sz="1000" b="1" dirty="0"/>
                <a:t>Fig. </a:t>
              </a:r>
              <a:r>
                <a:rPr lang="en-GB" sz="1000" b="1" dirty="0" smtClean="0"/>
                <a:t>1:</a:t>
              </a:r>
              <a:r>
                <a:rPr lang="en-GB" sz="1000" dirty="0" smtClean="0"/>
                <a:t> </a:t>
              </a:r>
              <a:r>
                <a:rPr lang="en-GB" sz="1000" b="1" dirty="0"/>
                <a:t>Up-regulation of VEGFR-2 in vein ECs of an intact human umbilical cord by </a:t>
              </a:r>
              <a:r>
                <a:rPr lang="en-GB" sz="1000" b="1" dirty="0" err="1"/>
                <a:t>bFGF</a:t>
              </a:r>
              <a:r>
                <a:rPr lang="en-GB" sz="1000" b="1" dirty="0"/>
                <a:t>.</a:t>
              </a:r>
              <a:r>
                <a:rPr lang="en-GB" sz="1000" dirty="0"/>
                <a:t> A fresh human umbilical cord was rinsed with PBS to remove residual blood cells, cut in small pieces (about 0.5 cm), incubated in EBM (1% FCS) and stimulated with or without 20 ng/ml </a:t>
              </a:r>
              <a:r>
                <a:rPr lang="en-GB" sz="1000" dirty="0" err="1"/>
                <a:t>bFGF</a:t>
              </a:r>
              <a:r>
                <a:rPr lang="en-GB" sz="1000" dirty="0"/>
                <a:t> for 24 h. Pieces were frozen in liquid nitrogen and used for immunohistochemistry using the mab anti-human VEGFR-2/Cl.4 (#101-M34) as detection antibody.</a:t>
              </a:r>
            </a:p>
            <a:p>
              <a:pPr algn="just">
                <a:tabLst>
                  <a:tab pos="344488" algn="l"/>
                  <a:tab pos="4022725" algn="l"/>
                  <a:tab pos="4479925" algn="l"/>
                  <a:tab pos="4937125" algn="l"/>
                  <a:tab pos="5394325" algn="l"/>
                </a:tabLst>
              </a:pPr>
              <a:endParaRPr lang="en-GB" sz="1000" dirty="0"/>
            </a:p>
            <a:p>
              <a:pPr algn="just">
                <a:tabLst>
                  <a:tab pos="344488" algn="l"/>
                  <a:tab pos="4022725" algn="l"/>
                  <a:tab pos="4479925" algn="l"/>
                  <a:tab pos="4937125" algn="l"/>
                  <a:tab pos="5394325" algn="l"/>
                </a:tabLst>
              </a:pPr>
              <a:r>
                <a:rPr lang="en-GB" sz="1000" dirty="0"/>
                <a:t>(Bernhard Barleon et al., unpublished data!)</a:t>
              </a:r>
            </a:p>
          </p:txBody>
        </p:sp>
        <p:graphicFrame>
          <p:nvGraphicFramePr>
            <p:cNvPr id="2053" name="Object 6"/>
            <p:cNvGraphicFramePr>
              <a:graphicFrameLocks noChangeAspect="1"/>
            </p:cNvGraphicFramePr>
            <p:nvPr/>
          </p:nvGraphicFramePr>
          <p:xfrm>
            <a:off x="935" y="1247"/>
            <a:ext cx="2261" cy="14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" name="Zeichnung" r:id="rId3" imgW="3589176" imgH="2301551" progId="FLW3Drawing">
                    <p:embed/>
                  </p:oleObj>
                </mc:Choice>
                <mc:Fallback>
                  <p:oleObj name="Zeichnung" r:id="rId3" imgW="3589176" imgH="2301551" progId="FLW3Drawing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5" y="1247"/>
                          <a:ext cx="2261" cy="14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549275" y="1187450"/>
            <a:ext cx="55435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b="1"/>
              <a:t>Immunohistochemistry with a cryo section of a fresh human umbilical cord using </a:t>
            </a:r>
          </a:p>
          <a:p>
            <a:pPr algn="ctr"/>
            <a:r>
              <a:rPr lang="de-DE" b="1"/>
              <a:t>anti-human VEGFR-2 Clone 4 </a:t>
            </a:r>
          </a:p>
          <a:p>
            <a:pPr algn="ctr"/>
            <a:r>
              <a:rPr lang="de-DE" sz="1200" b="1"/>
              <a:t>(#101-M34)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-4762" y="113401"/>
            <a:ext cx="6602114" cy="8982884"/>
            <a:chOff x="-4762" y="113401"/>
            <a:chExt cx="6602114" cy="8982884"/>
          </a:xfrm>
        </p:grpSpPr>
        <p:grpSp>
          <p:nvGrpSpPr>
            <p:cNvPr id="7" name="Gruppieren 6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-4762" y="8850064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Standarddesign</vt:lpstr>
      <vt:lpstr>Zeichnung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BB</dc:creator>
  <cp:lastModifiedBy>Bernhard</cp:lastModifiedBy>
  <cp:revision>9</cp:revision>
  <dcterms:created xsi:type="dcterms:W3CDTF">2005-09-23T08:10:47Z</dcterms:created>
  <dcterms:modified xsi:type="dcterms:W3CDTF">2015-03-24T11:43:45Z</dcterms:modified>
</cp:coreProperties>
</file>